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Abril Fatface" charset="1" panose="02000503000000020003"/>
      <p:regular r:id="rId19"/>
    </p:embeddedFont>
    <p:embeddedFont>
      <p:font typeface="Canva Sans" charset="1" panose="020B0503030501040103"/>
      <p:regular r:id="rId20"/>
    </p:embeddedFont>
    <p:embeddedFont>
      <p:font typeface="Inlander" charset="1" panose="00000000000000000000"/>
      <p:regular r:id="rId21"/>
    </p:embeddedFont>
    <p:embeddedFont>
      <p:font typeface="Alice" charset="1" panose="00000500000000000000"/>
      <p:regular r:id="rId22"/>
    </p:embeddedFont>
    <p:embeddedFont>
      <p:font typeface="Eczar Bold" charset="1" panose="02000603040300000004"/>
      <p:regular r:id="rId23"/>
    </p:embeddedFont>
    <p:embeddedFont>
      <p:font typeface="Canva Sans Bold" charset="1" panose="020B0803030501040103"/>
      <p:regular r:id="rId24"/>
    </p:embeddedFont>
    <p:embeddedFont>
      <p:font typeface="Alice Bold" charset="1" panose="000005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3.pn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4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84660">
            <a:off x="15459392" y="3586957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19339" y="-4507184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4648">
            <a:off x="-2042291" y="3086100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5014947" y="4938208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84680" y="-2449784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6495018">
            <a:off x="-1249695" y="5438343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91676" y="1731691"/>
            <a:ext cx="16667624" cy="4215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60"/>
              </a:lnSpc>
            </a:pPr>
            <a:r>
              <a:rPr lang="en-US" sz="14400">
                <a:solidFill>
                  <a:srgbClr val="273384"/>
                </a:solidFill>
                <a:latin typeface="Abril Fatface"/>
                <a:ea typeface="Abril Fatface"/>
                <a:cs typeface="Abril Fatface"/>
                <a:sym typeface="Abril Fatface"/>
              </a:rPr>
              <a:t>VISUALIZATION OF NETFLIX DATA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2700000">
            <a:off x="-1974136" y="-4895564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3442328">
            <a:off x="12759754" y="6160928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55703" y="7060551"/>
            <a:ext cx="14705154" cy="907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33"/>
              </a:lnSpc>
            </a:pPr>
            <a:r>
              <a:rPr lang="en-US" sz="530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Presented by Teja.Kukatla-AP21110011553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700000">
            <a:off x="5453136" y="-4416433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-4318660" y="8460554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120160">
            <a:off x="2750753" y="9227994"/>
            <a:ext cx="3664150" cy="2997941"/>
          </a:xfrm>
          <a:custGeom>
            <a:avLst/>
            <a:gdLst/>
            <a:ahLst/>
            <a:cxnLst/>
            <a:rect r="r" b="b" t="t" l="l"/>
            <a:pathLst>
              <a:path h="2997941" w="3664150">
                <a:moveTo>
                  <a:pt x="0" y="0"/>
                </a:moveTo>
                <a:lnTo>
                  <a:pt x="3664150" y="0"/>
                </a:lnTo>
                <a:lnTo>
                  <a:pt x="3664150" y="2997940"/>
                </a:lnTo>
                <a:lnTo>
                  <a:pt x="0" y="29979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62856">
            <a:off x="4259315" y="-1370749"/>
            <a:ext cx="3664150" cy="2997941"/>
          </a:xfrm>
          <a:custGeom>
            <a:avLst/>
            <a:gdLst/>
            <a:ahLst/>
            <a:cxnLst/>
            <a:rect r="r" b="b" t="t" l="l"/>
            <a:pathLst>
              <a:path h="2997941" w="3664150">
                <a:moveTo>
                  <a:pt x="0" y="0"/>
                </a:moveTo>
                <a:lnTo>
                  <a:pt x="3664150" y="0"/>
                </a:lnTo>
                <a:lnTo>
                  <a:pt x="3664150" y="2997941"/>
                </a:lnTo>
                <a:lnTo>
                  <a:pt x="0" y="29979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7540265">
            <a:off x="-4087867" y="4841299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540265">
            <a:off x="11227889" y="-4854416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7540265">
            <a:off x="14135001" y="7888771"/>
            <a:ext cx="5498133" cy="6113282"/>
          </a:xfrm>
          <a:custGeom>
            <a:avLst/>
            <a:gdLst/>
            <a:ahLst/>
            <a:cxnLst/>
            <a:rect r="r" b="b" t="t" l="l"/>
            <a:pathLst>
              <a:path h="6113282" w="5498133">
                <a:moveTo>
                  <a:pt x="0" y="0"/>
                </a:moveTo>
                <a:lnTo>
                  <a:pt x="5498134" y="0"/>
                </a:lnTo>
                <a:lnTo>
                  <a:pt x="5498134" y="6113283"/>
                </a:lnTo>
                <a:lnTo>
                  <a:pt x="0" y="61132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270703" y="2240010"/>
            <a:ext cx="11225671" cy="4852497"/>
          </a:xfrm>
          <a:custGeom>
            <a:avLst/>
            <a:gdLst/>
            <a:ahLst/>
            <a:cxnLst/>
            <a:rect r="r" b="b" t="t" l="l"/>
            <a:pathLst>
              <a:path h="4852497" w="11225671">
                <a:moveTo>
                  <a:pt x="0" y="0"/>
                </a:moveTo>
                <a:lnTo>
                  <a:pt x="11225672" y="0"/>
                </a:lnTo>
                <a:lnTo>
                  <a:pt x="11225672" y="4852497"/>
                </a:lnTo>
                <a:lnTo>
                  <a:pt x="0" y="48524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143347">
            <a:off x="2104989" y="9087857"/>
            <a:ext cx="5262259" cy="4305485"/>
          </a:xfrm>
          <a:custGeom>
            <a:avLst/>
            <a:gdLst/>
            <a:ahLst/>
            <a:cxnLst/>
            <a:rect r="r" b="b" t="t" l="l"/>
            <a:pathLst>
              <a:path h="4305485" w="5262259">
                <a:moveTo>
                  <a:pt x="0" y="0"/>
                </a:moveTo>
                <a:lnTo>
                  <a:pt x="5262259" y="0"/>
                </a:lnTo>
                <a:lnTo>
                  <a:pt x="5262259" y="4305485"/>
                </a:lnTo>
                <a:lnTo>
                  <a:pt x="0" y="430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769517">
            <a:off x="-3522076" y="5012423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854116" y="5018944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7" y="0"/>
                </a:lnTo>
                <a:lnTo>
                  <a:pt x="5566487" y="6189285"/>
                </a:lnTo>
                <a:lnTo>
                  <a:pt x="0" y="61892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9143347">
            <a:off x="10281097" y="-2518106"/>
            <a:ext cx="5262259" cy="4305485"/>
          </a:xfrm>
          <a:custGeom>
            <a:avLst/>
            <a:gdLst/>
            <a:ahLst/>
            <a:cxnLst/>
            <a:rect r="r" b="b" t="t" l="l"/>
            <a:pathLst>
              <a:path h="4305485" w="5262259">
                <a:moveTo>
                  <a:pt x="0" y="0"/>
                </a:moveTo>
                <a:lnTo>
                  <a:pt x="5262259" y="0"/>
                </a:lnTo>
                <a:lnTo>
                  <a:pt x="5262259" y="4305485"/>
                </a:lnTo>
                <a:lnTo>
                  <a:pt x="0" y="430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635208">
            <a:off x="13989562" y="-2748198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802367">
            <a:off x="12113412" y="7647789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8" y="0"/>
                </a:lnTo>
                <a:lnTo>
                  <a:pt x="5566488" y="6189284"/>
                </a:lnTo>
                <a:lnTo>
                  <a:pt x="0" y="61892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2471251">
            <a:off x="14876312" y="-586201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8" y="0"/>
                </a:lnTo>
                <a:lnTo>
                  <a:pt x="5566488" y="6189284"/>
                </a:lnTo>
                <a:lnTo>
                  <a:pt x="0" y="61892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662226" y="497605"/>
            <a:ext cx="6253064" cy="1510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20"/>
              </a:lnSpc>
            </a:pPr>
            <a:r>
              <a:rPr lang="en-US" sz="8800" b="true">
                <a:solidFill>
                  <a:srgbClr val="000000"/>
                </a:solidFill>
                <a:latin typeface="Eczar Bold"/>
                <a:ea typeface="Eczar Bold"/>
                <a:cs typeface="Eczar Bold"/>
                <a:sym typeface="Eczar Bold"/>
              </a:rPr>
              <a:t>Advantages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2092274"/>
            <a:ext cx="18288000" cy="421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This business can increase their market share,revenue growth by utilizing data analytics to gain a competitive advantage over other OTT platforms.</a:t>
            </a: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We can analyze and predict what shows/Movies will be popular in the future.</a:t>
            </a: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It helps provide better recommendations and improve content selection for users</a:t>
            </a:r>
          </a:p>
          <a:p>
            <a:pPr algn="l" marL="734059" indent="-367030" lvl="1">
              <a:lnSpc>
                <a:spcPts val="67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It Also helps Netflix create Original content that is likely to be successful.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443252" y="-599511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22607">
            <a:off x="9712979" y="-1856207"/>
            <a:ext cx="4537396" cy="3712415"/>
          </a:xfrm>
          <a:custGeom>
            <a:avLst/>
            <a:gdLst/>
            <a:ahLst/>
            <a:cxnLst/>
            <a:rect r="r" b="b" t="t" l="l"/>
            <a:pathLst>
              <a:path h="3712415" w="4537396">
                <a:moveTo>
                  <a:pt x="0" y="0"/>
                </a:moveTo>
                <a:lnTo>
                  <a:pt x="4537396" y="0"/>
                </a:lnTo>
                <a:lnTo>
                  <a:pt x="4537396" y="3712414"/>
                </a:lnTo>
                <a:lnTo>
                  <a:pt x="0" y="37124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813204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966308" y="-3705729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700748" y="5735928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564182" y="5735928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846904" y="237621"/>
            <a:ext cx="7290197" cy="1510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20"/>
              </a:lnSpc>
            </a:pPr>
            <a:r>
              <a:rPr lang="en-US" sz="8800" b="true">
                <a:solidFill>
                  <a:srgbClr val="000000"/>
                </a:solidFill>
                <a:latin typeface="Eczar Bold"/>
                <a:ea typeface="Eczar Bold"/>
                <a:cs typeface="Eczar Bold"/>
                <a:sym typeface="Eczar Bold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8542" y="1866615"/>
            <a:ext cx="18059458" cy="6578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6275" indent="-408138" lvl="1">
              <a:lnSpc>
                <a:spcPts val="7561"/>
              </a:lnSpc>
              <a:buFont typeface="Arial"/>
              <a:buChar char="•"/>
            </a:pPr>
            <a:r>
              <a:rPr lang="en-US" sz="378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This data visualization project  is a great way to gain insights and find trends in the ratings of different shows.</a:t>
            </a:r>
          </a:p>
          <a:p>
            <a:pPr algn="l" marL="816275" indent="-408138" lvl="1">
              <a:lnSpc>
                <a:spcPts val="7561"/>
              </a:lnSpc>
              <a:buFont typeface="Arial"/>
              <a:buChar char="•"/>
            </a:pPr>
            <a:r>
              <a:rPr lang="en-US" sz="378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By visualizing the data I have discovered  interesting patterns.</a:t>
            </a:r>
          </a:p>
          <a:p>
            <a:pPr algn="l" marL="816275" indent="-408138" lvl="1">
              <a:lnSpc>
                <a:spcPts val="7561"/>
              </a:lnSpc>
              <a:buFont typeface="Arial"/>
              <a:buChar char="•"/>
            </a:pPr>
            <a:r>
              <a:rPr lang="en-US" sz="378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I am finally excited to see insights about the popularityof different shows on Netflix</a:t>
            </a:r>
          </a:p>
          <a:p>
            <a:pPr algn="l" marL="816275" indent="-408138" lvl="1">
              <a:lnSpc>
                <a:spcPts val="7561"/>
              </a:lnSpc>
              <a:buFont typeface="Arial"/>
              <a:buChar char="•"/>
            </a:pPr>
            <a:r>
              <a:rPr lang="en-US" sz="378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Using data visualization can be a great way to present our findings in a clear and engaging manner.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986619">
            <a:off x="-2800762" y="3343677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26706" y="-3752582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38574">
            <a:off x="4569016" y="-5480084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9024995">
            <a:off x="-2679407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-5936786">
            <a:off x="16141297" y="3404390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4114800"/>
                </a:moveTo>
                <a:lnTo>
                  <a:pt x="5029200" y="4114800"/>
                </a:lnTo>
                <a:lnTo>
                  <a:pt x="5029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180711" y="-490470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672048" y="-5018174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6712665">
            <a:off x="-990270" y="7258855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846334">
            <a:off x="9995837" y="617220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664957" y="3691583"/>
            <a:ext cx="12837986" cy="1758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097"/>
              </a:lnSpc>
            </a:pPr>
            <a:r>
              <a:rPr lang="en-US" b="true" sz="11100">
                <a:solidFill>
                  <a:srgbClr val="273384"/>
                </a:solidFill>
                <a:latin typeface="Eczar Bold"/>
                <a:ea typeface="Eczar Bold"/>
                <a:cs typeface="Eczar Bold"/>
                <a:sym typeface="Eczar Bold"/>
              </a:rPr>
              <a:t>﻿THANK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00000">
            <a:off x="2213219" y="2905923"/>
            <a:ext cx="5469632" cy="4475153"/>
          </a:xfrm>
          <a:custGeom>
            <a:avLst/>
            <a:gdLst/>
            <a:ahLst/>
            <a:cxnLst/>
            <a:rect r="r" b="b" t="t" l="l"/>
            <a:pathLst>
              <a:path h="4475153" w="5469632">
                <a:moveTo>
                  <a:pt x="0" y="0"/>
                </a:moveTo>
                <a:lnTo>
                  <a:pt x="5469632" y="0"/>
                </a:lnTo>
                <a:lnTo>
                  <a:pt x="5469632" y="4475154"/>
                </a:lnTo>
                <a:lnTo>
                  <a:pt x="0" y="44751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88427" y="3960126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2938341">
            <a:off x="4761125" y="6217187"/>
            <a:ext cx="9721895" cy="10809612"/>
          </a:xfrm>
          <a:custGeom>
            <a:avLst/>
            <a:gdLst/>
            <a:ahLst/>
            <a:cxnLst/>
            <a:rect r="r" b="b" t="t" l="l"/>
            <a:pathLst>
              <a:path h="10809612" w="9721895">
                <a:moveTo>
                  <a:pt x="0" y="0"/>
                </a:moveTo>
                <a:lnTo>
                  <a:pt x="9721895" y="0"/>
                </a:lnTo>
                <a:lnTo>
                  <a:pt x="9721895" y="10809612"/>
                </a:lnTo>
                <a:lnTo>
                  <a:pt x="0" y="108096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672048" y="2558066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203235">
            <a:off x="-2136907" y="510206"/>
            <a:ext cx="9145556" cy="4738275"/>
          </a:xfrm>
          <a:custGeom>
            <a:avLst/>
            <a:gdLst/>
            <a:ahLst/>
            <a:cxnLst/>
            <a:rect r="r" b="b" t="t" l="l"/>
            <a:pathLst>
              <a:path h="4738275" w="9145556">
                <a:moveTo>
                  <a:pt x="0" y="0"/>
                </a:moveTo>
                <a:lnTo>
                  <a:pt x="9145557" y="0"/>
                </a:lnTo>
                <a:lnTo>
                  <a:pt x="9145557" y="4738274"/>
                </a:lnTo>
                <a:lnTo>
                  <a:pt x="0" y="47382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14609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954464" y="-656003"/>
            <a:ext cx="6379071" cy="2292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683"/>
              </a:lnSpc>
              <a:spcBef>
                <a:spcPct val="0"/>
              </a:spcBef>
            </a:pPr>
            <a:r>
              <a:rPr lang="en-US" sz="8841">
                <a:solidFill>
                  <a:srgbClr val="000000"/>
                </a:solidFill>
                <a:latin typeface="Inlander"/>
                <a:ea typeface="Inlander"/>
                <a:cs typeface="Inlander"/>
                <a:sym typeface="Inlander"/>
              </a:rPr>
              <a:t>CONTENTS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01564" y="3088261"/>
            <a:ext cx="2556173" cy="923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0"/>
              </a:lnSpc>
              <a:spcBef>
                <a:spcPct val="0"/>
              </a:spcBef>
            </a:pPr>
            <a:r>
              <a:rPr lang="en-US" sz="404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ABSTRACT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01564" y="4740464"/>
            <a:ext cx="3895427" cy="925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40"/>
              </a:lnSpc>
              <a:spcBef>
                <a:spcPct val="0"/>
              </a:spcBef>
            </a:pPr>
            <a:r>
              <a:rPr lang="en-US" sz="402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19449" y="6358541"/>
            <a:ext cx="6019999" cy="923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0"/>
              </a:lnSpc>
              <a:spcBef>
                <a:spcPct val="0"/>
              </a:spcBef>
            </a:pPr>
            <a:r>
              <a:rPr lang="en-US" sz="404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SYSTEM REQUIREMENTS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005952" y="3301173"/>
            <a:ext cx="4701878" cy="923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0"/>
              </a:lnSpc>
              <a:spcBef>
                <a:spcPct val="0"/>
              </a:spcBef>
            </a:pPr>
            <a:r>
              <a:rPr lang="en-US" sz="404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USES OF LIBRARIES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728636" y="4740464"/>
            <a:ext cx="3336627" cy="923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0"/>
              </a:lnSpc>
              <a:spcBef>
                <a:spcPct val="0"/>
              </a:spcBef>
            </a:pPr>
            <a:r>
              <a:rPr lang="en-US" sz="404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ADVANTAGES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790995" y="6358541"/>
            <a:ext cx="3295055" cy="923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0"/>
              </a:lnSpc>
              <a:spcBef>
                <a:spcPct val="0"/>
              </a:spcBef>
            </a:pPr>
            <a:r>
              <a:rPr lang="en-US" sz="404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CONCLUSION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01564" y="7736480"/>
            <a:ext cx="5210473" cy="923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0"/>
              </a:lnSpc>
              <a:spcBef>
                <a:spcPct val="0"/>
              </a:spcBef>
            </a:pPr>
            <a:r>
              <a:rPr lang="en-US" sz="404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TABLE OF CONTENTS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203203" y="-2978063"/>
            <a:ext cx="18694406" cy="4605433"/>
          </a:xfrm>
          <a:custGeom>
            <a:avLst/>
            <a:gdLst/>
            <a:ahLst/>
            <a:cxnLst/>
            <a:rect r="r" b="b" t="t" l="l"/>
            <a:pathLst>
              <a:path h="4605433" w="18694406">
                <a:moveTo>
                  <a:pt x="0" y="0"/>
                </a:moveTo>
                <a:lnTo>
                  <a:pt x="18694406" y="0"/>
                </a:lnTo>
                <a:lnTo>
                  <a:pt x="18694406" y="4605433"/>
                </a:lnTo>
                <a:lnTo>
                  <a:pt x="0" y="4605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590" r="0" b="-759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342004" y="5842179"/>
            <a:ext cx="6811586" cy="6124751"/>
          </a:xfrm>
          <a:custGeom>
            <a:avLst/>
            <a:gdLst/>
            <a:ahLst/>
            <a:cxnLst/>
            <a:rect r="r" b="b" t="t" l="l"/>
            <a:pathLst>
              <a:path h="6124751" w="6811586">
                <a:moveTo>
                  <a:pt x="0" y="0"/>
                </a:moveTo>
                <a:lnTo>
                  <a:pt x="6811586" y="0"/>
                </a:lnTo>
                <a:lnTo>
                  <a:pt x="6811586" y="6124751"/>
                </a:lnTo>
                <a:lnTo>
                  <a:pt x="0" y="61247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038826">
            <a:off x="-2729619" y="3014974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2387424">
            <a:off x="-1498605" y="5265349"/>
            <a:ext cx="7401497" cy="7985902"/>
          </a:xfrm>
          <a:custGeom>
            <a:avLst/>
            <a:gdLst/>
            <a:ahLst/>
            <a:cxnLst/>
            <a:rect r="r" b="b" t="t" l="l"/>
            <a:pathLst>
              <a:path h="7985902" w="7401497">
                <a:moveTo>
                  <a:pt x="0" y="0"/>
                </a:moveTo>
                <a:lnTo>
                  <a:pt x="7401496" y="0"/>
                </a:lnTo>
                <a:lnTo>
                  <a:pt x="7401496" y="7985902"/>
                </a:lnTo>
                <a:lnTo>
                  <a:pt x="0" y="79859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05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853507" y="5842179"/>
            <a:ext cx="6811586" cy="6124751"/>
          </a:xfrm>
          <a:custGeom>
            <a:avLst/>
            <a:gdLst/>
            <a:ahLst/>
            <a:cxnLst/>
            <a:rect r="r" b="b" t="t" l="l"/>
            <a:pathLst>
              <a:path h="6124751" w="6811586">
                <a:moveTo>
                  <a:pt x="0" y="0"/>
                </a:moveTo>
                <a:lnTo>
                  <a:pt x="6811586" y="0"/>
                </a:lnTo>
                <a:lnTo>
                  <a:pt x="6811586" y="6124751"/>
                </a:lnTo>
                <a:lnTo>
                  <a:pt x="0" y="61247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038826">
            <a:off x="16280231" y="3784779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2387424">
            <a:off x="11834683" y="5584357"/>
            <a:ext cx="7401497" cy="7985902"/>
          </a:xfrm>
          <a:custGeom>
            <a:avLst/>
            <a:gdLst/>
            <a:ahLst/>
            <a:cxnLst/>
            <a:rect r="r" b="b" t="t" l="l"/>
            <a:pathLst>
              <a:path h="7985902" w="7401497">
                <a:moveTo>
                  <a:pt x="0" y="0"/>
                </a:moveTo>
                <a:lnTo>
                  <a:pt x="7401496" y="0"/>
                </a:lnTo>
                <a:lnTo>
                  <a:pt x="7401496" y="7985902"/>
                </a:lnTo>
                <a:lnTo>
                  <a:pt x="0" y="79859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051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198919" y="2822739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654882" y="971550"/>
            <a:ext cx="7890162" cy="139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75"/>
              </a:lnSpc>
            </a:pPr>
            <a:r>
              <a:rPr lang="en-US" b="true" sz="8799">
                <a:solidFill>
                  <a:srgbClr val="273384"/>
                </a:solidFill>
                <a:latin typeface="Eczar Bold"/>
                <a:ea typeface="Eczar Bold"/>
                <a:cs typeface="Eczar Bold"/>
                <a:sym typeface="Eczar Bold"/>
              </a:rPr>
              <a:t>ABSTRACT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10034" y="3107309"/>
            <a:ext cx="17577966" cy="4719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9315" indent="-409657" lvl="1">
              <a:lnSpc>
                <a:spcPts val="7589"/>
              </a:lnSpc>
              <a:buFont typeface="Arial"/>
              <a:buChar char="•"/>
            </a:pPr>
            <a:r>
              <a:rPr lang="en-US" sz="3794">
                <a:solidFill>
                  <a:srgbClr val="273384"/>
                </a:solidFill>
                <a:latin typeface="Alice"/>
                <a:ea typeface="Alice"/>
                <a:cs typeface="Alice"/>
                <a:sym typeface="Alice"/>
              </a:rPr>
              <a:t>The primary motive of this project is to visualize the  data of netflix in graphical representation.</a:t>
            </a:r>
          </a:p>
          <a:p>
            <a:pPr algn="l" marL="819315" indent="-409657" lvl="1">
              <a:lnSpc>
                <a:spcPts val="7589"/>
              </a:lnSpc>
              <a:buFont typeface="Arial"/>
              <a:buChar char="•"/>
            </a:pPr>
            <a:r>
              <a:rPr lang="en-US" sz="3794">
                <a:solidFill>
                  <a:srgbClr val="273384"/>
                </a:solidFill>
                <a:latin typeface="Alice"/>
                <a:ea typeface="Alice"/>
                <a:cs typeface="Alice"/>
                <a:sym typeface="Alice"/>
              </a:rPr>
              <a:t>we can  also enhance the value of data being utilized through out the project.</a:t>
            </a:r>
          </a:p>
          <a:p>
            <a:pPr algn="l" marL="819315" indent="-409657" lvl="1">
              <a:lnSpc>
                <a:spcPts val="7589"/>
              </a:lnSpc>
              <a:buFont typeface="Arial"/>
              <a:buChar char="•"/>
            </a:pPr>
            <a:r>
              <a:rPr lang="en-US" sz="3794">
                <a:solidFill>
                  <a:srgbClr val="273384"/>
                </a:solidFill>
                <a:latin typeface="Alice"/>
                <a:ea typeface="Alice"/>
                <a:cs typeface="Alice"/>
                <a:sym typeface="Alice"/>
              </a:rPr>
              <a:t>In this project I will take a look at some very important models of netflix data to understand what is best for their business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98919" y="3063602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792599">
            <a:off x="15869006" y="6270652"/>
            <a:ext cx="3938319" cy="3222261"/>
          </a:xfrm>
          <a:custGeom>
            <a:avLst/>
            <a:gdLst/>
            <a:ahLst/>
            <a:cxnLst/>
            <a:rect r="r" b="b" t="t" l="l"/>
            <a:pathLst>
              <a:path h="3222261" w="3938319">
                <a:moveTo>
                  <a:pt x="0" y="0"/>
                </a:moveTo>
                <a:lnTo>
                  <a:pt x="3938319" y="0"/>
                </a:lnTo>
                <a:lnTo>
                  <a:pt x="3938319" y="3222261"/>
                </a:lnTo>
                <a:lnTo>
                  <a:pt x="0" y="3222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93932">
            <a:off x="12348771" y="-1959981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970019">
            <a:off x="13558552" y="-385928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575710" y="739680"/>
            <a:ext cx="10020481" cy="139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75"/>
              </a:lnSpc>
            </a:pPr>
            <a:r>
              <a:rPr lang="en-US" b="true" sz="8799">
                <a:solidFill>
                  <a:srgbClr val="273384"/>
                </a:solidFill>
                <a:latin typeface="Eczar Bold"/>
                <a:ea typeface="Eczar Bold"/>
                <a:cs typeface="Eczar Bold"/>
                <a:sym typeface="Eczar Bold"/>
              </a:rPr>
              <a:t>INRODUCTION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1606838" y="9651106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3451795">
            <a:off x="-5080388" y="5141358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4917954">
            <a:off x="-4992845" y="1489398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24917" y="2641926"/>
            <a:ext cx="17838165" cy="5629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09636" indent="-404818" lvl="1">
              <a:lnSpc>
                <a:spcPts val="7500"/>
              </a:lnSpc>
              <a:buFont typeface="Arial"/>
              <a:buChar char="•"/>
            </a:pPr>
            <a:r>
              <a:rPr lang="en-US" sz="3750">
                <a:solidFill>
                  <a:srgbClr val="273384"/>
                </a:solidFill>
                <a:latin typeface="Alice"/>
                <a:ea typeface="Alice"/>
                <a:cs typeface="Alice"/>
                <a:sym typeface="Alice"/>
              </a:rPr>
              <a:t>we all know that the OTT platforms are ruling the world from the lockdown and netflix is one of the leading streaming service in many countries.</a:t>
            </a:r>
          </a:p>
          <a:p>
            <a:pPr algn="l" marL="809636" indent="-404818" lvl="1">
              <a:lnSpc>
                <a:spcPts val="7500"/>
              </a:lnSpc>
              <a:buFont typeface="Arial"/>
              <a:buChar char="•"/>
            </a:pPr>
            <a:r>
              <a:rPr lang="en-US" sz="3750">
                <a:solidFill>
                  <a:srgbClr val="273384"/>
                </a:solidFill>
                <a:latin typeface="Alice"/>
                <a:ea typeface="Alice"/>
                <a:cs typeface="Alice"/>
                <a:sym typeface="Alice"/>
              </a:rPr>
              <a:t>I am aimed  to analyze the data using different parameters and present some data visualization using some python libraries</a:t>
            </a:r>
          </a:p>
          <a:p>
            <a:pPr algn="l" marL="809636" indent="-404818" lvl="1">
              <a:lnSpc>
                <a:spcPts val="7500"/>
              </a:lnSpc>
              <a:buFont typeface="Arial"/>
              <a:buChar char="•"/>
            </a:pPr>
            <a:r>
              <a:rPr lang="en-US" sz="3750">
                <a:solidFill>
                  <a:srgbClr val="273384"/>
                </a:solidFill>
                <a:latin typeface="Alice"/>
                <a:ea typeface="Alice"/>
                <a:cs typeface="Alice"/>
                <a:sym typeface="Alice"/>
              </a:rPr>
              <a:t>My goal is to design clear visualizations so they are effective and able to highlight important part.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036243">
            <a:off x="14707801" y="10287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838312">
            <a:off x="-5348892" y="2155668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056498">
            <a:off x="-3881063" y="2889362"/>
            <a:ext cx="7762126" cy="8630578"/>
          </a:xfrm>
          <a:custGeom>
            <a:avLst/>
            <a:gdLst/>
            <a:ahLst/>
            <a:cxnLst/>
            <a:rect r="r" b="b" t="t" l="l"/>
            <a:pathLst>
              <a:path h="8630578" w="7762126">
                <a:moveTo>
                  <a:pt x="0" y="0"/>
                </a:moveTo>
                <a:lnTo>
                  <a:pt x="7762126" y="0"/>
                </a:lnTo>
                <a:lnTo>
                  <a:pt x="7762126" y="8630578"/>
                </a:lnTo>
                <a:lnTo>
                  <a:pt x="0" y="86305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056498">
            <a:off x="14227763" y="-2642927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198919" y="3186247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003590" y="784984"/>
            <a:ext cx="10570596" cy="2094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7"/>
              </a:lnSpc>
            </a:pPr>
            <a:r>
              <a:rPr lang="en-US" b="true" sz="7900">
                <a:solidFill>
                  <a:srgbClr val="273384"/>
                </a:solidFill>
                <a:latin typeface="Eczar Bold"/>
                <a:ea typeface="Eczar Bold"/>
                <a:cs typeface="Eczar Bold"/>
                <a:sym typeface="Eczar Bold"/>
              </a:rPr>
              <a:t>SYSTEM REQUIREMENTS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110047"/>
            <a:ext cx="6492280" cy="712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 b="true">
                <a:solidFill>
                  <a:srgbClr val="27338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Hardware requirements 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09092" y="4466407"/>
            <a:ext cx="6196807" cy="2502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>
                <a:solidFill>
                  <a:srgbClr val="273384"/>
                </a:solidFill>
                <a:latin typeface="Alice"/>
                <a:ea typeface="Alice"/>
                <a:cs typeface="Alice"/>
                <a:sym typeface="Alice"/>
              </a:rPr>
              <a:t>Windows 10</a:t>
            </a:r>
          </a:p>
          <a:p>
            <a:pPr algn="l">
              <a:lnSpc>
                <a:spcPts val="6799"/>
              </a:lnSpc>
            </a:pPr>
            <a:r>
              <a:rPr lang="en-US" sz="3399">
                <a:solidFill>
                  <a:srgbClr val="273384"/>
                </a:solidFill>
                <a:latin typeface="Alice"/>
                <a:ea typeface="Alice"/>
                <a:cs typeface="Alice"/>
                <a:sym typeface="Alice"/>
              </a:rPr>
              <a:t>Memory-16 GB RAM</a:t>
            </a:r>
          </a:p>
          <a:p>
            <a:pPr algn="l">
              <a:lnSpc>
                <a:spcPts val="6799"/>
              </a:lnSpc>
              <a:spcBef>
                <a:spcPct val="0"/>
              </a:spcBef>
            </a:pPr>
            <a:r>
              <a:rPr lang="en-US" sz="3399">
                <a:solidFill>
                  <a:srgbClr val="273384"/>
                </a:solidFill>
                <a:latin typeface="Alice"/>
                <a:ea typeface="Alice"/>
                <a:cs typeface="Alice"/>
                <a:sym typeface="Alice"/>
              </a:rPr>
              <a:t>Storage-500 GB internal storage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637959" y="3171370"/>
            <a:ext cx="6165354" cy="712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27338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Software requirements: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36724" y="4625183"/>
            <a:ext cx="7265789" cy="164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>
                <a:solidFill>
                  <a:srgbClr val="273384"/>
                </a:solidFill>
                <a:latin typeface="Alice"/>
                <a:ea typeface="Alice"/>
                <a:cs typeface="Alice"/>
                <a:sym typeface="Alice"/>
              </a:rPr>
              <a:t>Data set which is a CSV  or an EDF file</a:t>
            </a:r>
          </a:p>
          <a:p>
            <a:pPr algn="l">
              <a:lnSpc>
                <a:spcPts val="6799"/>
              </a:lnSpc>
              <a:spcBef>
                <a:spcPct val="0"/>
              </a:spcBef>
            </a:pPr>
            <a:r>
              <a:rPr lang="en-US" sz="3399">
                <a:solidFill>
                  <a:srgbClr val="273384"/>
                </a:solidFill>
                <a:latin typeface="Alice"/>
                <a:ea typeface="Alice"/>
                <a:cs typeface="Alice"/>
                <a:sym typeface="Alice"/>
              </a:rPr>
              <a:t>Jupyter Notebook or Google collab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20785" y="2690897"/>
            <a:ext cx="771999" cy="77199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920785" y="3970738"/>
            <a:ext cx="771999" cy="771999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8920785" y="6530419"/>
            <a:ext cx="771999" cy="771999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8920785" y="5250578"/>
            <a:ext cx="771999" cy="771999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920785" y="7810260"/>
            <a:ext cx="771999" cy="771999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-2221648" y="51435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1346159" y="369546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1432000">
            <a:off x="4416227" y="-2152011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355652" y="2489014"/>
            <a:ext cx="7322748" cy="871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99"/>
              </a:lnSpc>
            </a:pPr>
            <a:r>
              <a:rPr lang="en-US" sz="37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Reading and loading a dataset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034179" y="2670941"/>
            <a:ext cx="545211" cy="678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2"/>
              </a:lnSpc>
            </a:pPr>
            <a:r>
              <a:rPr lang="en-US" sz="3600">
                <a:solidFill>
                  <a:srgbClr val="273384"/>
                </a:solidFill>
                <a:latin typeface="Alice Bold"/>
                <a:ea typeface="Alice Bold"/>
                <a:cs typeface="Alice Bold"/>
                <a:sym typeface="Alice Bold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034179" y="3950782"/>
            <a:ext cx="545211" cy="678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Alice Bold"/>
                <a:ea typeface="Alice Bold"/>
                <a:cs typeface="Alice Bold"/>
                <a:sym typeface="Alice Bold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034179" y="6470252"/>
            <a:ext cx="545211" cy="678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Alice Bold"/>
                <a:ea typeface="Alice Bold"/>
                <a:cs typeface="Alice Bold"/>
                <a:sym typeface="Alice Bold"/>
              </a:rPr>
              <a:t>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034179" y="5196026"/>
            <a:ext cx="545211" cy="678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Alice Bold"/>
                <a:ea typeface="Alice Bold"/>
                <a:cs typeface="Alice Bold"/>
                <a:sym typeface="Alice Bol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034179" y="7750093"/>
            <a:ext cx="545211" cy="678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Alice Bold"/>
                <a:ea typeface="Alice Bold"/>
                <a:cs typeface="Alice Bold"/>
                <a:sym typeface="Alice Bold"/>
              </a:rPr>
              <a:t>5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30661" y="2543368"/>
            <a:ext cx="6456699" cy="266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b="true" sz="8799">
                <a:solidFill>
                  <a:srgbClr val="273384"/>
                </a:solidFill>
                <a:latin typeface="Eczar Bold"/>
                <a:ea typeface="Eczar Bold"/>
                <a:cs typeface="Eczar Bold"/>
                <a:sym typeface="Eczar Bold"/>
              </a:rPr>
              <a:t>﻿Table Of Contents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-1149178">
            <a:off x="15144750" y="8594576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-470670" y="-568623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6014226" y="3644150"/>
            <a:ext cx="5371687" cy="5972688"/>
          </a:xfrm>
          <a:custGeom>
            <a:avLst/>
            <a:gdLst/>
            <a:ahLst/>
            <a:cxnLst/>
            <a:rect r="r" b="b" t="t" l="l"/>
            <a:pathLst>
              <a:path h="5972688" w="5371687">
                <a:moveTo>
                  <a:pt x="0" y="0"/>
                </a:moveTo>
                <a:lnTo>
                  <a:pt x="5371687" y="0"/>
                </a:lnTo>
                <a:lnTo>
                  <a:pt x="5371687" y="5972688"/>
                </a:lnTo>
                <a:lnTo>
                  <a:pt x="0" y="59726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336602" y="3822258"/>
            <a:ext cx="7322748" cy="871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99"/>
              </a:lnSpc>
            </a:pPr>
            <a:r>
              <a:rPr lang="en-US" sz="37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Basic Function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346127" y="5145976"/>
            <a:ext cx="7322748" cy="871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99"/>
              </a:lnSpc>
            </a:pPr>
            <a:r>
              <a:rPr lang="en-US" sz="37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Data cleaning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336602" y="6422070"/>
            <a:ext cx="7322748" cy="88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99"/>
              </a:lnSpc>
            </a:pPr>
            <a:r>
              <a:rPr lang="en-US" sz="38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Data Filtering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346127" y="7686356"/>
            <a:ext cx="7322748" cy="871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99"/>
              </a:lnSpc>
            </a:pPr>
            <a:r>
              <a:rPr lang="en-US" sz="3799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Data Visualization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33578">
            <a:off x="11000600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7522993">
            <a:off x="11750096" y="-582939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3508821"/>
                </a:moveTo>
                <a:lnTo>
                  <a:pt x="4288559" y="3508821"/>
                </a:lnTo>
                <a:lnTo>
                  <a:pt x="4288559" y="0"/>
                </a:lnTo>
                <a:lnTo>
                  <a:pt x="0" y="0"/>
                </a:lnTo>
                <a:lnTo>
                  <a:pt x="0" y="350882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2612">
            <a:off x="4466146" y="-5502072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653176" y="-2269873"/>
            <a:ext cx="6513205" cy="7241923"/>
          </a:xfrm>
          <a:custGeom>
            <a:avLst/>
            <a:gdLst/>
            <a:ahLst/>
            <a:cxnLst/>
            <a:rect r="r" b="b" t="t" l="l"/>
            <a:pathLst>
              <a:path h="7241923" w="6513205">
                <a:moveTo>
                  <a:pt x="0" y="0"/>
                </a:moveTo>
                <a:lnTo>
                  <a:pt x="6513205" y="0"/>
                </a:lnTo>
                <a:lnTo>
                  <a:pt x="6513205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2800797">
            <a:off x="660592" y="79221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895642" y="-3318316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true" rot="-10800000">
            <a:off x="-406406" y="8483600"/>
            <a:ext cx="18694406" cy="4605433"/>
          </a:xfrm>
          <a:custGeom>
            <a:avLst/>
            <a:gdLst/>
            <a:ahLst/>
            <a:cxnLst/>
            <a:rect r="r" b="b" t="t" l="l"/>
            <a:pathLst>
              <a:path h="4605433" w="18694406">
                <a:moveTo>
                  <a:pt x="0" y="4605433"/>
                </a:moveTo>
                <a:lnTo>
                  <a:pt x="18694406" y="4605433"/>
                </a:lnTo>
                <a:lnTo>
                  <a:pt x="18694406" y="0"/>
                </a:lnTo>
                <a:lnTo>
                  <a:pt x="0" y="0"/>
                </a:lnTo>
                <a:lnTo>
                  <a:pt x="0" y="4605433"/>
                </a:lnTo>
                <a:close/>
              </a:path>
            </a:pathLst>
          </a:custGeom>
          <a:blipFill>
            <a:blip r:embed="rId6"/>
            <a:stretch>
              <a:fillRect l="0" t="-7590" r="0" b="-759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2800797">
            <a:off x="5895642" y="80745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2800797">
            <a:off x="11130692" y="82269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2800797">
            <a:off x="16365742" y="83793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true" rot="530069">
            <a:off x="2372013" y="-939026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3508820"/>
                </a:moveTo>
                <a:lnTo>
                  <a:pt x="4288558" y="3508820"/>
                </a:lnTo>
                <a:lnTo>
                  <a:pt x="4288558" y="0"/>
                </a:lnTo>
                <a:lnTo>
                  <a:pt x="0" y="0"/>
                </a:lnTo>
                <a:lnTo>
                  <a:pt x="0" y="350882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true" flipV="false" rot="-552612">
            <a:off x="-1129104" y="-4606048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9152474" y="0"/>
                </a:moveTo>
                <a:lnTo>
                  <a:pt x="0" y="0"/>
                </a:lnTo>
                <a:lnTo>
                  <a:pt x="0" y="8229600"/>
                </a:lnTo>
                <a:lnTo>
                  <a:pt x="9152474" y="8229600"/>
                </a:lnTo>
                <a:lnTo>
                  <a:pt x="915247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831563" y="482091"/>
            <a:ext cx="10421641" cy="1510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20"/>
              </a:lnSpc>
            </a:pPr>
            <a:r>
              <a:rPr lang="en-US" sz="8800" b="true">
                <a:solidFill>
                  <a:srgbClr val="000000"/>
                </a:solidFill>
                <a:latin typeface="Eczar Bold"/>
                <a:ea typeface="Eczar Bold"/>
                <a:cs typeface="Eczar Bold"/>
                <a:sym typeface="Eczar Bold"/>
              </a:rPr>
              <a:t>Uses of the Libaries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2390223"/>
            <a:ext cx="18288000" cy="4489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42"/>
              </a:lnSpc>
            </a:pPr>
            <a:r>
              <a:rPr lang="en-US" sz="362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Numpy: It can be used to Perform Variety of mathematical operations on Arrays.</a:t>
            </a:r>
          </a:p>
          <a:p>
            <a:pPr algn="l">
              <a:lnSpc>
                <a:spcPts val="7242"/>
              </a:lnSpc>
            </a:pPr>
            <a:r>
              <a:rPr lang="en-US" sz="362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Pandas: It is used for working with the datasets. It allows us to analyze the data.</a:t>
            </a:r>
          </a:p>
          <a:p>
            <a:pPr algn="l">
              <a:lnSpc>
                <a:spcPts val="7242"/>
              </a:lnSpc>
            </a:pPr>
            <a:r>
              <a:rPr lang="en-US" sz="362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Matplotlib: It is an Visualization libary for 2D plots of arrays</a:t>
            </a:r>
          </a:p>
          <a:p>
            <a:pPr algn="l">
              <a:lnSpc>
                <a:spcPts val="7242"/>
              </a:lnSpc>
            </a:pPr>
            <a:r>
              <a:rPr lang="en-US" sz="3621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Seaborn: It is build up on Matplotlib and used for making statistical garphics in python.</a:t>
            </a:r>
          </a:p>
          <a:p>
            <a:pPr algn="l">
              <a:lnSpc>
                <a:spcPts val="724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9560830">
            <a:off x="6938612" y="7720766"/>
            <a:ext cx="8939049" cy="9463300"/>
          </a:xfrm>
          <a:custGeom>
            <a:avLst/>
            <a:gdLst/>
            <a:ahLst/>
            <a:cxnLst/>
            <a:rect r="r" b="b" t="t" l="l"/>
            <a:pathLst>
              <a:path h="9463300" w="8939049">
                <a:moveTo>
                  <a:pt x="8939049" y="0"/>
                </a:moveTo>
                <a:lnTo>
                  <a:pt x="0" y="0"/>
                </a:lnTo>
                <a:lnTo>
                  <a:pt x="0" y="9463300"/>
                </a:lnTo>
                <a:lnTo>
                  <a:pt x="8939049" y="9463300"/>
                </a:lnTo>
                <a:lnTo>
                  <a:pt x="8939049" y="0"/>
                </a:lnTo>
                <a:close/>
              </a:path>
            </a:pathLst>
          </a:custGeom>
          <a:blipFill>
            <a:blip r:embed="rId2"/>
            <a:stretch>
              <a:fillRect l="-17736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564093">
            <a:off x="4046691" y="8532590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0"/>
                </a:moveTo>
                <a:lnTo>
                  <a:pt x="4288558" y="0"/>
                </a:lnTo>
                <a:lnTo>
                  <a:pt x="4288558" y="3508820"/>
                </a:lnTo>
                <a:lnTo>
                  <a:pt x="0" y="35088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-2475227" y="6947481"/>
            <a:ext cx="8939049" cy="9463300"/>
          </a:xfrm>
          <a:custGeom>
            <a:avLst/>
            <a:gdLst/>
            <a:ahLst/>
            <a:cxnLst/>
            <a:rect r="r" b="b" t="t" l="l"/>
            <a:pathLst>
              <a:path h="9463300" w="8939049">
                <a:moveTo>
                  <a:pt x="0" y="0"/>
                </a:moveTo>
                <a:lnTo>
                  <a:pt x="8939049" y="0"/>
                </a:lnTo>
                <a:lnTo>
                  <a:pt x="8939049" y="9463300"/>
                </a:lnTo>
                <a:lnTo>
                  <a:pt x="0" y="9463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736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3771997" y="2827464"/>
            <a:ext cx="6513205" cy="7241923"/>
          </a:xfrm>
          <a:custGeom>
            <a:avLst/>
            <a:gdLst/>
            <a:ahLst/>
            <a:cxnLst/>
            <a:rect r="r" b="b" t="t" l="l"/>
            <a:pathLst>
              <a:path h="7241923" w="6513205">
                <a:moveTo>
                  <a:pt x="0" y="0"/>
                </a:moveTo>
                <a:lnTo>
                  <a:pt x="6513204" y="0"/>
                </a:lnTo>
                <a:lnTo>
                  <a:pt x="6513204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164297" y="-3149259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1" y="0"/>
                </a:lnTo>
                <a:lnTo>
                  <a:pt x="5573081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581104" y="7531620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75014" y="2103420"/>
            <a:ext cx="8778565" cy="6037044"/>
          </a:xfrm>
          <a:custGeom>
            <a:avLst/>
            <a:gdLst/>
            <a:ahLst/>
            <a:cxnLst/>
            <a:rect r="r" b="b" t="t" l="l"/>
            <a:pathLst>
              <a:path h="6037044" w="8778565">
                <a:moveTo>
                  <a:pt x="0" y="0"/>
                </a:moveTo>
                <a:lnTo>
                  <a:pt x="8778565" y="0"/>
                </a:lnTo>
                <a:lnTo>
                  <a:pt x="8778565" y="6037044"/>
                </a:lnTo>
                <a:lnTo>
                  <a:pt x="0" y="60370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79" r="0" b="-279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737378" y="2103420"/>
            <a:ext cx="5589399" cy="5178095"/>
          </a:xfrm>
          <a:custGeom>
            <a:avLst/>
            <a:gdLst/>
            <a:ahLst/>
            <a:cxnLst/>
            <a:rect r="r" b="b" t="t" l="l"/>
            <a:pathLst>
              <a:path h="5178095" w="5589399">
                <a:moveTo>
                  <a:pt x="0" y="0"/>
                </a:moveTo>
                <a:lnTo>
                  <a:pt x="5589399" y="0"/>
                </a:lnTo>
                <a:lnTo>
                  <a:pt x="5589399" y="5178094"/>
                </a:lnTo>
                <a:lnTo>
                  <a:pt x="0" y="517809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21" t="0" r="-821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01383">
            <a:off x="12060586" y="-1581488"/>
            <a:ext cx="4102262" cy="3356396"/>
          </a:xfrm>
          <a:custGeom>
            <a:avLst/>
            <a:gdLst/>
            <a:ahLst/>
            <a:cxnLst/>
            <a:rect r="r" b="b" t="t" l="l"/>
            <a:pathLst>
              <a:path h="3356396" w="4102262">
                <a:moveTo>
                  <a:pt x="0" y="0"/>
                </a:moveTo>
                <a:lnTo>
                  <a:pt x="4102262" y="0"/>
                </a:lnTo>
                <a:lnTo>
                  <a:pt x="4102262" y="3356397"/>
                </a:lnTo>
                <a:lnTo>
                  <a:pt x="0" y="33563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699999">
            <a:off x="12948119" y="-1691642"/>
            <a:ext cx="8704023" cy="7826367"/>
          </a:xfrm>
          <a:custGeom>
            <a:avLst/>
            <a:gdLst/>
            <a:ahLst/>
            <a:cxnLst/>
            <a:rect r="r" b="b" t="t" l="l"/>
            <a:pathLst>
              <a:path h="7826367" w="8704023">
                <a:moveTo>
                  <a:pt x="0" y="0"/>
                </a:moveTo>
                <a:lnTo>
                  <a:pt x="8704023" y="0"/>
                </a:lnTo>
                <a:lnTo>
                  <a:pt x="8704023" y="7826367"/>
                </a:lnTo>
                <a:lnTo>
                  <a:pt x="0" y="78263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901383">
            <a:off x="11334656" y="9364732"/>
            <a:ext cx="4102262" cy="3356396"/>
          </a:xfrm>
          <a:custGeom>
            <a:avLst/>
            <a:gdLst/>
            <a:ahLst/>
            <a:cxnLst/>
            <a:rect r="r" b="b" t="t" l="l"/>
            <a:pathLst>
              <a:path h="3356396" w="4102262">
                <a:moveTo>
                  <a:pt x="0" y="0"/>
                </a:moveTo>
                <a:lnTo>
                  <a:pt x="4102262" y="0"/>
                </a:lnTo>
                <a:lnTo>
                  <a:pt x="4102262" y="3356396"/>
                </a:lnTo>
                <a:lnTo>
                  <a:pt x="0" y="3356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689358">
            <a:off x="12619681" y="6648726"/>
            <a:ext cx="8704023" cy="7826367"/>
          </a:xfrm>
          <a:custGeom>
            <a:avLst/>
            <a:gdLst/>
            <a:ahLst/>
            <a:cxnLst/>
            <a:rect r="r" b="b" t="t" l="l"/>
            <a:pathLst>
              <a:path h="7826367" w="8704023">
                <a:moveTo>
                  <a:pt x="0" y="0"/>
                </a:moveTo>
                <a:lnTo>
                  <a:pt x="8704023" y="0"/>
                </a:lnTo>
                <a:lnTo>
                  <a:pt x="8704023" y="7826368"/>
                </a:lnTo>
                <a:lnTo>
                  <a:pt x="0" y="7826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17160" y="-308610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3405389">
            <a:off x="13905467" y="5831318"/>
            <a:ext cx="7645315" cy="8500698"/>
          </a:xfrm>
          <a:custGeom>
            <a:avLst/>
            <a:gdLst/>
            <a:ahLst/>
            <a:cxnLst/>
            <a:rect r="r" b="b" t="t" l="l"/>
            <a:pathLst>
              <a:path h="8500698" w="7645315">
                <a:moveTo>
                  <a:pt x="0" y="0"/>
                </a:moveTo>
                <a:lnTo>
                  <a:pt x="7645316" y="0"/>
                </a:lnTo>
                <a:lnTo>
                  <a:pt x="7645316" y="8500698"/>
                </a:lnTo>
                <a:lnTo>
                  <a:pt x="0" y="85006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3405389">
            <a:off x="3187213" y="-5795695"/>
            <a:ext cx="7645315" cy="8500698"/>
          </a:xfrm>
          <a:custGeom>
            <a:avLst/>
            <a:gdLst/>
            <a:ahLst/>
            <a:cxnLst/>
            <a:rect r="r" b="b" t="t" l="l"/>
            <a:pathLst>
              <a:path h="8500698" w="7645315">
                <a:moveTo>
                  <a:pt x="0" y="0"/>
                </a:moveTo>
                <a:lnTo>
                  <a:pt x="7645315" y="0"/>
                </a:lnTo>
                <a:lnTo>
                  <a:pt x="7645315" y="8500698"/>
                </a:lnTo>
                <a:lnTo>
                  <a:pt x="0" y="85006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407483" y="1911624"/>
            <a:ext cx="12468658" cy="6463752"/>
          </a:xfrm>
          <a:custGeom>
            <a:avLst/>
            <a:gdLst/>
            <a:ahLst/>
            <a:cxnLst/>
            <a:rect r="r" b="b" t="t" l="l"/>
            <a:pathLst>
              <a:path h="6463752" w="12468658">
                <a:moveTo>
                  <a:pt x="0" y="0"/>
                </a:moveTo>
                <a:lnTo>
                  <a:pt x="12468658" y="0"/>
                </a:lnTo>
                <a:lnTo>
                  <a:pt x="12468658" y="6463752"/>
                </a:lnTo>
                <a:lnTo>
                  <a:pt x="0" y="64637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DAFp4UAi33I</dc:identifier>
  <dcterms:modified xsi:type="dcterms:W3CDTF">2011-08-01T06:04:30Z</dcterms:modified>
  <cp:revision>1</cp:revision>
  <dc:title>visualization of netflix Data</dc:title>
</cp:coreProperties>
</file>

<file path=docProps/thumbnail.jpeg>
</file>